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6EB9-469F-4B55-9314-686BC082731D}" type="datetimeFigureOut">
              <a:rPr lang="de-DE" smtClean="0"/>
              <a:t>09.01.2014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4F4A-9EB2-4514-80A7-A55FC9D6E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7873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6EB9-469F-4B55-9314-686BC082731D}" type="datetimeFigureOut">
              <a:rPr lang="de-DE" smtClean="0"/>
              <a:t>09.01.2014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4F4A-9EB2-4514-80A7-A55FC9D6E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969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6EB9-469F-4B55-9314-686BC082731D}" type="datetimeFigureOut">
              <a:rPr lang="de-DE" smtClean="0"/>
              <a:t>09.01.2014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4F4A-9EB2-4514-80A7-A55FC9D6E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6192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6EB9-469F-4B55-9314-686BC082731D}" type="datetimeFigureOut">
              <a:rPr lang="de-DE" smtClean="0"/>
              <a:t>09.01.2014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4F4A-9EB2-4514-80A7-A55FC9D6E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5465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6EB9-469F-4B55-9314-686BC082731D}" type="datetimeFigureOut">
              <a:rPr lang="de-DE" smtClean="0"/>
              <a:t>09.01.2014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4F4A-9EB2-4514-80A7-A55FC9D6E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0894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6EB9-469F-4B55-9314-686BC082731D}" type="datetimeFigureOut">
              <a:rPr lang="de-DE" smtClean="0"/>
              <a:t>09.01.2014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4F4A-9EB2-4514-80A7-A55FC9D6E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047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6EB9-469F-4B55-9314-686BC082731D}" type="datetimeFigureOut">
              <a:rPr lang="de-DE" smtClean="0"/>
              <a:t>09.01.2014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4F4A-9EB2-4514-80A7-A55FC9D6E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886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6EB9-469F-4B55-9314-686BC082731D}" type="datetimeFigureOut">
              <a:rPr lang="de-DE" smtClean="0"/>
              <a:t>09.01.2014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4F4A-9EB2-4514-80A7-A55FC9D6E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838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6EB9-469F-4B55-9314-686BC082731D}" type="datetimeFigureOut">
              <a:rPr lang="de-DE" smtClean="0"/>
              <a:t>09.01.2014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4F4A-9EB2-4514-80A7-A55FC9D6E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671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6EB9-469F-4B55-9314-686BC082731D}" type="datetimeFigureOut">
              <a:rPr lang="de-DE" smtClean="0"/>
              <a:t>09.01.2014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4F4A-9EB2-4514-80A7-A55FC9D6E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737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6EB9-469F-4B55-9314-686BC082731D}" type="datetimeFigureOut">
              <a:rPr lang="de-DE" smtClean="0"/>
              <a:t>09.01.2014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4F4A-9EB2-4514-80A7-A55FC9D6E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3812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76EB9-469F-4B55-9314-686BC082731D}" type="datetimeFigureOut">
              <a:rPr lang="de-DE" smtClean="0"/>
              <a:t>09.01.2014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D4F4A-9EB2-4514-80A7-A55FC9D6E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9219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Stroke_(engine)" TargetMode="External"/><Relationship Id="rId13" Type="http://schemas.openxmlformats.org/officeDocument/2006/relationships/hyperlink" Target="http://en.wikipedia.org/wiki/Suspension_(motorcycle)" TargetMode="External"/><Relationship Id="rId18" Type="http://schemas.openxmlformats.org/officeDocument/2006/relationships/hyperlink" Target="http://en.wikipedia.org/wiki/Length" TargetMode="External"/><Relationship Id="rId3" Type="http://schemas.openxmlformats.org/officeDocument/2006/relationships/hyperlink" Target="http://en.wikipedia.org/wiki/Honda_VT250" TargetMode="External"/><Relationship Id="rId21" Type="http://schemas.openxmlformats.org/officeDocument/2006/relationships/hyperlink" Target="http://en.wikipedia.org/wiki/File:HONDA_VTR250_2003_Pearl_Shining_Yellow.jpg" TargetMode="External"/><Relationship Id="rId7" Type="http://schemas.openxmlformats.org/officeDocument/2006/relationships/hyperlink" Target="http://en.wikipedia.org/wiki/Bore_(engine)" TargetMode="External"/><Relationship Id="rId12" Type="http://schemas.openxmlformats.org/officeDocument/2006/relationships/hyperlink" Target="http://en.wikipedia.org/wiki/Motorcycle_transmission" TargetMode="External"/><Relationship Id="rId17" Type="http://schemas.openxmlformats.org/officeDocument/2006/relationships/hyperlink" Target="http://en.wikipedia.org/wiki/Wheelbase" TargetMode="External"/><Relationship Id="rId2" Type="http://schemas.openxmlformats.org/officeDocument/2006/relationships/hyperlink" Target="http://en.wikipedia.org/wiki/Honda" TargetMode="External"/><Relationship Id="rId16" Type="http://schemas.openxmlformats.org/officeDocument/2006/relationships/hyperlink" Target="http://en.wikipedia.org/wiki/Bicycle_and_motorcycle_geometry#Trail" TargetMode="External"/><Relationship Id="rId20" Type="http://schemas.openxmlformats.org/officeDocument/2006/relationships/hyperlink" Target="http://en.wikipedia.org/wiki/Motorcycle_testing_and_measurement#Dry_weight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n.wikipedia.org/wiki/Motorcycle_engine" TargetMode="External"/><Relationship Id="rId11" Type="http://schemas.openxmlformats.org/officeDocument/2006/relationships/hyperlink" Target="http://en.wikipedia.org/wiki/Torque" TargetMode="External"/><Relationship Id="rId5" Type="http://schemas.openxmlformats.org/officeDocument/2006/relationships/hyperlink" Target="http://en.wikipedia.org/wiki/Naked_bike" TargetMode="External"/><Relationship Id="rId15" Type="http://schemas.openxmlformats.org/officeDocument/2006/relationships/hyperlink" Target="http://en.wikipedia.org/wiki/Bicycle_and_motorcycle_geometry#Steering_axis_angle" TargetMode="External"/><Relationship Id="rId10" Type="http://schemas.openxmlformats.org/officeDocument/2006/relationships/hyperlink" Target="http://en.wikipedia.org/wiki/Power_(physics)" TargetMode="External"/><Relationship Id="rId19" Type="http://schemas.openxmlformats.org/officeDocument/2006/relationships/hyperlink" Target="http://en.wikipedia.org/wiki/Height" TargetMode="External"/><Relationship Id="rId4" Type="http://schemas.openxmlformats.org/officeDocument/2006/relationships/hyperlink" Target="http://en.wikipedia.org/wiki/Types_of_motorcycles" TargetMode="External"/><Relationship Id="rId9" Type="http://schemas.openxmlformats.org/officeDocument/2006/relationships/hyperlink" Target="http://en.wikipedia.org/wiki/Compression_ratio" TargetMode="External"/><Relationship Id="rId14" Type="http://schemas.openxmlformats.org/officeDocument/2006/relationships/hyperlink" Target="http://en.wikipedia.org/wiki/Brake" TargetMode="External"/><Relationship Id="rId2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2902587" y="1600202"/>
          <a:ext cx="3338826" cy="4525959"/>
        </p:xfrm>
        <a:graphic>
          <a:graphicData uri="http://schemas.openxmlformats.org/drawingml/2006/table">
            <a:tbl>
              <a:tblPr/>
              <a:tblGrid>
                <a:gridCol w="1669413"/>
                <a:gridCol w="1669413"/>
              </a:tblGrid>
              <a:tr h="148392">
                <a:tc gridSpan="2">
                  <a:txBody>
                    <a:bodyPr/>
                    <a:lstStyle/>
                    <a:p>
                      <a:r>
                        <a:rPr lang="de-DE" sz="700">
                          <a:effectLst/>
                        </a:rPr>
                        <a:t>VTR250</a:t>
                      </a:r>
                    </a:p>
                  </a:txBody>
                  <a:tcPr marL="37098" marR="37098" marT="18549" marB="18549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48392">
                <a:tc gridSpan="2">
                  <a:txBody>
                    <a:bodyPr/>
                    <a:lstStyle/>
                    <a:p>
                      <a:pPr algn="ctr"/>
                      <a:endParaRPr lang="de-DE" sz="700">
                        <a:effectLst/>
                      </a:endParaRP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48392">
                <a:tc>
                  <a:txBody>
                    <a:bodyPr/>
                    <a:lstStyle/>
                    <a:p>
                      <a:pPr algn="l"/>
                      <a:r>
                        <a:rPr lang="de-DE" sz="700">
                          <a:effectLst/>
                        </a:rPr>
                        <a:t>Manufacturer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700">
                          <a:hlinkClick r:id="rId2" tooltip="Honda"/>
                        </a:rPr>
                        <a:t>Honda</a:t>
                      </a:r>
                      <a:endParaRPr lang="de-DE" sz="700"/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392">
                <a:tc>
                  <a:txBody>
                    <a:bodyPr/>
                    <a:lstStyle/>
                    <a:p>
                      <a:pPr algn="l"/>
                      <a:r>
                        <a:rPr lang="de-DE" sz="700">
                          <a:effectLst/>
                        </a:rPr>
                        <a:t>Also called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700"/>
                        <a:t>Interceptor 250, MC33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392">
                <a:tc>
                  <a:txBody>
                    <a:bodyPr/>
                    <a:lstStyle/>
                    <a:p>
                      <a:pPr algn="l"/>
                      <a:r>
                        <a:rPr lang="de-DE" sz="700">
                          <a:effectLst/>
                        </a:rPr>
                        <a:t>Production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700"/>
                        <a:t>1988-1990, 1997-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392">
                <a:tc>
                  <a:txBody>
                    <a:bodyPr/>
                    <a:lstStyle/>
                    <a:p>
                      <a:pPr algn="l"/>
                      <a:r>
                        <a:rPr lang="de-DE" sz="700">
                          <a:effectLst/>
                        </a:rPr>
                        <a:t>Predecessor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700">
                          <a:hlinkClick r:id="rId3" tooltip="Honda VT250"/>
                        </a:rPr>
                        <a:t>Honda VT250 Spada</a:t>
                      </a:r>
                      <a:endParaRPr lang="de-DE" sz="700"/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392">
                <a:tc>
                  <a:txBody>
                    <a:bodyPr/>
                    <a:lstStyle/>
                    <a:p>
                      <a:pPr algn="l"/>
                      <a:r>
                        <a:rPr lang="de-DE" sz="700">
                          <a:effectLst/>
                          <a:hlinkClick r:id="rId4" tooltip="Types of motorcycles"/>
                        </a:rPr>
                        <a:t>Class</a:t>
                      </a:r>
                      <a:endParaRPr lang="de-DE" sz="700">
                        <a:effectLst/>
                      </a:endParaRP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700">
                          <a:hlinkClick r:id="rId5" tooltip="Naked bike"/>
                        </a:rPr>
                        <a:t>Naked bike</a:t>
                      </a:r>
                      <a:endParaRPr lang="de-DE" sz="700"/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686">
                <a:tc>
                  <a:txBody>
                    <a:bodyPr/>
                    <a:lstStyle/>
                    <a:p>
                      <a:pPr algn="l"/>
                      <a:r>
                        <a:rPr lang="de-DE" sz="700">
                          <a:effectLst/>
                          <a:hlinkClick r:id="rId6" tooltip="Motorcycle engine"/>
                        </a:rPr>
                        <a:t>Engine</a:t>
                      </a:r>
                      <a:endParaRPr lang="de-DE" sz="700">
                        <a:effectLst/>
                      </a:endParaRP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700"/>
                        <a:t>4-Stroke, 4 valves per cylinder, 249 cc 90° V-twin DOHC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392">
                <a:tc>
                  <a:txBody>
                    <a:bodyPr/>
                    <a:lstStyle/>
                    <a:p>
                      <a:pPr algn="l"/>
                      <a:r>
                        <a:rPr lang="de-DE" sz="700">
                          <a:effectLst/>
                          <a:hlinkClick r:id="rId7" tooltip="Bore (engine)"/>
                        </a:rPr>
                        <a:t>Bore</a:t>
                      </a:r>
                      <a:r>
                        <a:rPr lang="de-DE" sz="700">
                          <a:effectLst/>
                        </a:rPr>
                        <a:t> / </a:t>
                      </a:r>
                      <a:r>
                        <a:rPr lang="de-DE" sz="700">
                          <a:effectLst/>
                          <a:hlinkClick r:id="rId8" tooltip="Stroke (engine)"/>
                        </a:rPr>
                        <a:t>stroke</a:t>
                      </a:r>
                      <a:endParaRPr lang="de-DE" sz="700">
                        <a:effectLst/>
                      </a:endParaRP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700"/>
                        <a:t>60 mm × 44 mm (2.36 in × 1.73 in)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392">
                <a:tc>
                  <a:txBody>
                    <a:bodyPr/>
                    <a:lstStyle/>
                    <a:p>
                      <a:pPr algn="l"/>
                      <a:r>
                        <a:rPr lang="de-DE" sz="700">
                          <a:effectLst/>
                          <a:hlinkClick r:id="rId9" tooltip="Compression ratio"/>
                        </a:rPr>
                        <a:t>Compression ratio</a:t>
                      </a:r>
                      <a:endParaRPr lang="de-DE" sz="700">
                        <a:effectLst/>
                      </a:endParaRP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700"/>
                        <a:t>11:1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392">
                <a:tc>
                  <a:txBody>
                    <a:bodyPr/>
                    <a:lstStyle/>
                    <a:p>
                      <a:pPr algn="l"/>
                      <a:r>
                        <a:rPr lang="de-DE" sz="700">
                          <a:effectLst/>
                          <a:hlinkClick r:id="rId10" tooltip="Power (physics)"/>
                        </a:rPr>
                        <a:t>Power</a:t>
                      </a:r>
                      <a:endParaRPr lang="de-DE" sz="700">
                        <a:effectLst/>
                      </a:endParaRP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700"/>
                        <a:t>23.9 kW (32.1 hp) @ 10,500 rpm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392">
                <a:tc>
                  <a:txBody>
                    <a:bodyPr/>
                    <a:lstStyle/>
                    <a:p>
                      <a:pPr algn="l"/>
                      <a:r>
                        <a:rPr lang="de-DE" sz="700">
                          <a:effectLst/>
                          <a:hlinkClick r:id="rId11" tooltip="Torque"/>
                        </a:rPr>
                        <a:t>Torque</a:t>
                      </a:r>
                      <a:endParaRPr lang="de-DE" sz="700">
                        <a:effectLst/>
                      </a:endParaRP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700"/>
                        <a:t>23.5 N·m (17.3 ft·lb) @ 8,500 rpm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686">
                <a:tc>
                  <a:txBody>
                    <a:bodyPr/>
                    <a:lstStyle/>
                    <a:p>
                      <a:pPr algn="l"/>
                      <a:r>
                        <a:rPr lang="de-DE" sz="700">
                          <a:effectLst/>
                          <a:hlinkClick r:id="rId12" tooltip="Motorcycle transmission"/>
                        </a:rPr>
                        <a:t>Transmission</a:t>
                      </a:r>
                      <a:endParaRPr lang="de-DE" sz="700">
                        <a:effectLst/>
                      </a:endParaRP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700"/>
                        <a:t>5-speed, wet multi-plate clutch, chain drive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981">
                <a:tc>
                  <a:txBody>
                    <a:bodyPr/>
                    <a:lstStyle/>
                    <a:p>
                      <a:pPr algn="l"/>
                      <a:r>
                        <a:rPr lang="de-DE" sz="700">
                          <a:effectLst/>
                          <a:hlinkClick r:id="rId13" tooltip="Suspension (motorcycle)"/>
                        </a:rPr>
                        <a:t>Suspension</a:t>
                      </a:r>
                      <a:endParaRPr lang="de-DE" sz="700">
                        <a:effectLst/>
                      </a:endParaRP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700"/>
                        <a:t>41mm showa telescopic fork (front), direct-link monoshock with preload adjustment (rear)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981">
                <a:tc>
                  <a:txBody>
                    <a:bodyPr/>
                    <a:lstStyle/>
                    <a:p>
                      <a:pPr algn="l"/>
                      <a:r>
                        <a:rPr lang="de-DE" sz="700">
                          <a:effectLst/>
                          <a:hlinkClick r:id="rId14" tooltip="Brake"/>
                        </a:rPr>
                        <a:t>Brakes</a:t>
                      </a:r>
                      <a:endParaRPr lang="de-DE" sz="700">
                        <a:effectLst/>
                      </a:endParaRP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700"/>
                        <a:t>Single 296mm disc, 2 piston caliper (front), single 220mm disk, 1 piston caliper (rear)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392">
                <a:tc>
                  <a:txBody>
                    <a:bodyPr/>
                    <a:lstStyle/>
                    <a:p>
                      <a:pPr algn="l"/>
                      <a:r>
                        <a:rPr lang="de-DE" sz="700">
                          <a:effectLst/>
                          <a:hlinkClick r:id="rId15" tooltip="Bicycle and motorcycle geometry"/>
                        </a:rPr>
                        <a:t>Rake</a:t>
                      </a:r>
                      <a:r>
                        <a:rPr lang="de-DE" sz="700">
                          <a:effectLst/>
                        </a:rPr>
                        <a:t>, </a:t>
                      </a:r>
                      <a:r>
                        <a:rPr lang="de-DE" sz="700">
                          <a:effectLst/>
                          <a:hlinkClick r:id="rId16" tooltip="Bicycle and motorcycle geometry"/>
                        </a:rPr>
                        <a:t>trail</a:t>
                      </a:r>
                      <a:endParaRPr lang="de-DE" sz="700">
                        <a:effectLst/>
                      </a:endParaRP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700"/>
                        <a:t>25°30', 96 mm (3.8 in)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392">
                <a:tc>
                  <a:txBody>
                    <a:bodyPr/>
                    <a:lstStyle/>
                    <a:p>
                      <a:pPr algn="l"/>
                      <a:r>
                        <a:rPr lang="de-DE" sz="700">
                          <a:effectLst/>
                          <a:hlinkClick r:id="rId17" tooltip="Wheelbase"/>
                        </a:rPr>
                        <a:t>Wheelbase</a:t>
                      </a:r>
                      <a:endParaRPr lang="de-DE" sz="700">
                        <a:effectLst/>
                      </a:endParaRP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700"/>
                        <a:t>1,405 mm (55.3 in)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2275">
                <a:tc>
                  <a:txBody>
                    <a:bodyPr/>
                    <a:lstStyle/>
                    <a:p>
                      <a:pPr algn="l"/>
                      <a:r>
                        <a:rPr lang="de-DE" sz="700">
                          <a:effectLst/>
                        </a:rPr>
                        <a:t>Dimensions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700">
                          <a:hlinkClick r:id="rId18" tooltip="Length"/>
                        </a:rPr>
                        <a:t>L</a:t>
                      </a:r>
                      <a:r>
                        <a:rPr lang="de-DE" sz="700"/>
                        <a:t> 2,040 mm (80 in)</a:t>
                      </a:r>
                      <a:br>
                        <a:rPr lang="de-DE" sz="700"/>
                      </a:br>
                      <a:r>
                        <a:rPr lang="de-DE" sz="700">
                          <a:hlinkClick r:id="rId18" tooltip="Length"/>
                        </a:rPr>
                        <a:t>W</a:t>
                      </a:r>
                      <a:r>
                        <a:rPr lang="de-DE" sz="700"/>
                        <a:t> 720 mm (28 in)</a:t>
                      </a:r>
                      <a:br>
                        <a:rPr lang="de-DE" sz="700"/>
                      </a:br>
                      <a:r>
                        <a:rPr lang="de-DE" sz="700">
                          <a:hlinkClick r:id="rId19" tooltip="Height"/>
                        </a:rPr>
                        <a:t>H</a:t>
                      </a:r>
                      <a:r>
                        <a:rPr lang="de-DE" sz="700"/>
                        <a:t> 1,050 mm (41 in)</a:t>
                      </a:r>
                      <a:br>
                        <a:rPr lang="de-DE" sz="700"/>
                      </a:br>
                      <a:endParaRPr lang="de-DE" sz="700"/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392">
                <a:tc>
                  <a:txBody>
                    <a:bodyPr/>
                    <a:lstStyle/>
                    <a:p>
                      <a:pPr algn="l"/>
                      <a:r>
                        <a:rPr lang="de-DE" sz="700">
                          <a:effectLst/>
                        </a:rPr>
                        <a:t>Seat height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700"/>
                        <a:t>760 mm (30 in)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686">
                <a:tc>
                  <a:txBody>
                    <a:bodyPr/>
                    <a:lstStyle/>
                    <a:p>
                      <a:pPr algn="l"/>
                      <a:r>
                        <a:rPr lang="de-DE" sz="700">
                          <a:effectLst/>
                        </a:rPr>
                        <a:t>Weight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700"/>
                        <a:t>141 kg (310 lb) (</a:t>
                      </a:r>
                      <a:r>
                        <a:rPr lang="de-DE" sz="700">
                          <a:hlinkClick r:id="rId20" tooltip="Motorcycle testing and measurement"/>
                        </a:rPr>
                        <a:t>dry</a:t>
                      </a:r>
                      <a:r>
                        <a:rPr lang="de-DE" sz="700"/>
                        <a:t>)</a:t>
                      </a:r>
                      <a:br>
                        <a:rPr lang="de-DE" sz="700"/>
                      </a:br>
                      <a:endParaRPr lang="de-DE" sz="700"/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392">
                <a:tc>
                  <a:txBody>
                    <a:bodyPr/>
                    <a:lstStyle/>
                    <a:p>
                      <a:pPr algn="l"/>
                      <a:r>
                        <a:rPr lang="de-DE" sz="700">
                          <a:effectLst/>
                        </a:rPr>
                        <a:t>Fuel capacity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700"/>
                        <a:t>13 L (2.9 imp gal; 3.4 US gal)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392">
                <a:tc>
                  <a:txBody>
                    <a:bodyPr/>
                    <a:lstStyle/>
                    <a:p>
                      <a:pPr algn="l"/>
                      <a:r>
                        <a:rPr lang="de-DE" sz="700">
                          <a:effectLst/>
                        </a:rPr>
                        <a:t>Oil capacity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700"/>
                        <a:t>2.4 L (0.53 imp gal; 0.63 US gal)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392">
                <a:tc>
                  <a:txBody>
                    <a:bodyPr/>
                    <a:lstStyle/>
                    <a:p>
                      <a:pPr algn="l"/>
                      <a:r>
                        <a:rPr lang="de-DE" sz="700">
                          <a:effectLst/>
                        </a:rPr>
                        <a:t>Turning radius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700" dirty="0"/>
                        <a:t>2.7 m (8 </a:t>
                      </a:r>
                      <a:r>
                        <a:rPr lang="de-DE" sz="700" dirty="0" err="1"/>
                        <a:t>ft</a:t>
                      </a:r>
                      <a:r>
                        <a:rPr lang="de-DE" sz="700" dirty="0"/>
                        <a:t> 10 in)</a:t>
                      </a:r>
                    </a:p>
                  </a:txBody>
                  <a:tcPr marL="37098" marR="37098" marT="18549" marB="185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0195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VTR250 </a:t>
            </a:r>
            <a:endParaRPr kumimoji="0" lang="de-DE" altLang="de-DE" sz="13300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ONDA VTR250 2003 Pearl Shining Yellow.jpg">
            <a:hlinkClick r:id="rId21"/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88640"/>
            <a:ext cx="28575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25737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Bildschirmpräsentation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cookie</dc:creator>
  <cp:lastModifiedBy>cookie</cp:lastModifiedBy>
  <cp:revision>1</cp:revision>
  <dcterms:created xsi:type="dcterms:W3CDTF">2014-01-09T15:39:35Z</dcterms:created>
  <dcterms:modified xsi:type="dcterms:W3CDTF">2014-01-09T15:40:55Z</dcterms:modified>
</cp:coreProperties>
</file>